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57" r:id="rId3"/>
    <p:sldId id="259" r:id="rId4"/>
    <p:sldId id="260" r:id="rId5"/>
    <p:sldId id="258" r:id="rId6"/>
    <p:sldId id="263" r:id="rId7"/>
    <p:sldId id="264" r:id="rId8"/>
    <p:sldId id="266" r:id="rId9"/>
    <p:sldId id="261" r:id="rId10"/>
    <p:sldId id="262" r:id="rId11"/>
    <p:sldId id="265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D5A6-4607-4BEF-864D-5ECF46264E3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52BEB-CAB1-4D46-8767-54A81C83FF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0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7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7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9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017000" cy="36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623384"/>
            <a:ext cx="12192000" cy="234616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>
          <a:xfrm>
            <a:off x="288925" y="715963"/>
            <a:ext cx="11598275" cy="5697537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166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9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5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3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5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3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603F-573E-490A-BFCD-B093CDCA319C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D14D-CE1E-4DB3-B3E3-6601F93B12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415089"/>
            <a:ext cx="904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631405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36228" y="2967335"/>
            <a:ext cx="7719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dirty="0" smtClean="0">
                <a:ln/>
              </a:rPr>
              <a:t>Image Caption Metrics</a:t>
            </a:r>
            <a:endParaRPr lang="en-US" altLang="ko-KR" sz="5400" b="1" cap="none" spc="0" dirty="0">
              <a:ln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777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1" dirty="0" smtClean="0"/>
              <a:t>Similarity Measures 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https://www.cs.princeton.edu/courses/archive/spring18/cos598B/public/outline/Towards%20image%20captioning.pdf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09" y="947773"/>
            <a:ext cx="9087317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Edit vs Recall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087979" y="741111"/>
            <a:ext cx="4735557" cy="5506286"/>
            <a:chOff x="5580768" y="365125"/>
            <a:chExt cx="6121073" cy="60537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1835" y="4435239"/>
              <a:ext cx="6058938" cy="19836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768" y="365125"/>
              <a:ext cx="6121073" cy="404444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727910" y="525768"/>
            <a:ext cx="4197138" cy="5936973"/>
            <a:chOff x="1395663" y="584142"/>
            <a:chExt cx="4197138" cy="59369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663" y="3083860"/>
              <a:ext cx="4197138" cy="34372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5663" y="584142"/>
              <a:ext cx="4197138" cy="2499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28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550" y="514048"/>
            <a:ext cx="1852464" cy="2451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946" y="514047"/>
            <a:ext cx="2838458" cy="2451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901" y="514048"/>
            <a:ext cx="2048710" cy="24517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564" y="3228371"/>
            <a:ext cx="3043266" cy="3090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779" y="3228372"/>
            <a:ext cx="2304160" cy="309031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6129" y="1800790"/>
            <a:ext cx="3325219" cy="3213919"/>
            <a:chOff x="400192" y="1331559"/>
            <a:chExt cx="3325219" cy="321391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192" y="1331559"/>
              <a:ext cx="3325219" cy="244635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192" y="3749078"/>
              <a:ext cx="3325219" cy="796400"/>
            </a:xfrm>
            <a:prstGeom prst="rect">
              <a:avLst/>
            </a:prstGeom>
          </p:spPr>
        </p:pic>
      </p:grpSp>
      <p:cxnSp>
        <p:nvCxnSpPr>
          <p:cNvPr id="14" name="직선 연결선 13"/>
          <p:cNvCxnSpPr/>
          <p:nvPr/>
        </p:nvCxnSpPr>
        <p:spPr>
          <a:xfrm>
            <a:off x="3994484" y="1034716"/>
            <a:ext cx="0" cy="493896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3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2000" b="1" dirty="0" smtClean="0"/>
              <a:t>BLEU :</a:t>
            </a:r>
            <a:r>
              <a:rPr lang="en-US" altLang="ko-KR" sz="2000" dirty="0" smtClean="0"/>
              <a:t> </a:t>
            </a:r>
            <a:r>
              <a:rPr lang="en-US" altLang="ko-KR" sz="2000" b="1" dirty="0" smtClean="0"/>
              <a:t>Bi-Lingual Evaluation </a:t>
            </a:r>
            <a:r>
              <a:rPr lang="en-US" altLang="ko-KR" sz="2000" b="1" dirty="0"/>
              <a:t>U</a:t>
            </a:r>
            <a:r>
              <a:rPr lang="en-US" altLang="ko-KR" sz="2000" b="1" dirty="0" smtClean="0"/>
              <a:t>nderstudy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https://www.aclweb.org/anthology/P02-1040.pdf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666928" y="1024423"/>
            <a:ext cx="8184178" cy="5016758"/>
            <a:chOff x="3739117" y="936132"/>
            <a:chExt cx="8184178" cy="50167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9117" y="1122622"/>
              <a:ext cx="4226548" cy="16536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908086" y="3415584"/>
                  <a:ext cx="3860597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 smtClean="0">
                      <a:latin typeface="Bell MT" panose="02020503060305020303" pitchFamily="18" charset="0"/>
                    </a:rPr>
                    <a:t>Unigram Precision</a:t>
                  </a:r>
                </a:p>
                <a:p>
                  <a:pPr lvl="1"/>
                  <a:r>
                    <a:rPr lang="en-US" altLang="ko-KR" dirty="0" smtClean="0"/>
                    <a:t>P =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endParaRPr lang="en-US" altLang="ko-KR" dirty="0" smtClean="0"/>
                </a:p>
                <a:p>
                  <a:pPr lvl="1"/>
                  <a:endParaRPr lang="en-US" altLang="ko-KR" dirty="0" smtClean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 smtClean="0">
                      <a:latin typeface="Bell MT" panose="02020503060305020303" pitchFamily="18" charset="0"/>
                    </a:rPr>
                    <a:t>Modified Unigram Precision Score</a:t>
                  </a:r>
                </a:p>
                <a:p>
                  <a:pPr lvl="1"/>
                  <a:r>
                    <a:rPr lang="en-US" altLang="ko-KR" dirty="0"/>
                    <a:t>P =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endParaRPr lang="en-US" altLang="ko-KR" dirty="0" smtClean="0"/>
                </a:p>
                <a:p>
                  <a:pPr lvl="1"/>
                  <a:endParaRPr lang="en-US" altLang="ko-KR" dirty="0" smtClean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latin typeface="Bell MT" panose="02020503060305020303" pitchFamily="18" charset="0"/>
                    </a:rPr>
                    <a:t>Modified </a:t>
                  </a:r>
                  <a:r>
                    <a:rPr lang="en-US" altLang="ko-KR" dirty="0" smtClean="0">
                      <a:latin typeface="Bell MT" panose="02020503060305020303" pitchFamily="18" charset="0"/>
                    </a:rPr>
                    <a:t>Bigram </a:t>
                  </a:r>
                  <a:r>
                    <a:rPr lang="en-US" altLang="ko-KR" dirty="0">
                      <a:latin typeface="Bell MT" panose="02020503060305020303" pitchFamily="18" charset="0"/>
                    </a:rPr>
                    <a:t>Precision Score</a:t>
                  </a:r>
                </a:p>
                <a:p>
                  <a:pPr lvl="1"/>
                  <a:r>
                    <a:rPr lang="en-US" altLang="ko-KR" dirty="0" smtClean="0"/>
                    <a:t>P </a:t>
                  </a:r>
                  <a:r>
                    <a:rPr lang="en-US" altLang="ko-KR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086" y="3415584"/>
                  <a:ext cx="3860597" cy="2308324"/>
                </a:xfrm>
                <a:prstGeom prst="rect">
                  <a:avLst/>
                </a:prstGeom>
                <a:blipFill>
                  <a:blip r:embed="rId3"/>
                  <a:stretch>
                    <a:fillRect l="-946" t="-6349" b="-283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/>
            <p:cNvSpPr/>
            <p:nvPr/>
          </p:nvSpPr>
          <p:spPr>
            <a:xfrm>
              <a:off x="8203594" y="936132"/>
              <a:ext cx="3719701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Bell MT" panose="02020503060305020303" pitchFamily="18" charset="0"/>
                </a:rPr>
                <a:t>BLEU</a:t>
              </a:r>
              <a:r>
                <a:rPr lang="en-US" altLang="ko-KR" sz="1600" dirty="0">
                  <a:latin typeface="Bell MT" panose="02020503060305020303" pitchFamily="18" charset="0"/>
                </a:rPr>
                <a:t> (</a:t>
              </a:r>
              <a:r>
                <a:rPr lang="en-US" altLang="ko-KR" sz="1600" b="1" dirty="0">
                  <a:latin typeface="Bell MT" panose="02020503060305020303" pitchFamily="18" charset="0"/>
                </a:rPr>
                <a:t>bilingual evaluation understudy</a:t>
              </a:r>
              <a:r>
                <a:rPr lang="en-US" altLang="ko-KR" sz="1600" dirty="0">
                  <a:latin typeface="Bell MT" panose="02020503060305020303" pitchFamily="18" charset="0"/>
                </a:rPr>
                <a:t>) is an algorithm for evaluating the quality of text which has been </a:t>
              </a:r>
              <a:r>
                <a:rPr lang="en-US" altLang="ko-KR" sz="1600" u="sng" dirty="0">
                  <a:latin typeface="Bell MT" panose="02020503060305020303" pitchFamily="18" charset="0"/>
                </a:rPr>
                <a:t>machine-translated</a:t>
              </a:r>
              <a:r>
                <a:rPr lang="en-US" altLang="ko-KR" sz="1600" dirty="0">
                  <a:latin typeface="Bell MT" panose="02020503060305020303" pitchFamily="18" charset="0"/>
                </a:rPr>
                <a:t> from one natural language to another.</a:t>
              </a:r>
              <a:endParaRPr lang="ko-KR" altLang="en-US" sz="1600" dirty="0">
                <a:latin typeface="Bell MT" panose="02020503060305020303" pitchFamily="18" charset="0"/>
              </a:endParaRPr>
            </a:p>
            <a:p>
              <a:endParaRPr lang="en-US" altLang="ko-KR" sz="1600" dirty="0" smtClean="0">
                <a:latin typeface="Bell MT" panose="02020503060305020303" pitchFamily="18" charset="0"/>
              </a:endParaRPr>
            </a:p>
            <a:p>
              <a:r>
                <a:rPr lang="en-US" altLang="ko-KR" sz="1600" b="1" dirty="0" smtClean="0"/>
                <a:t>Performance</a:t>
              </a:r>
              <a:endParaRPr lang="en-US" altLang="ko-KR" sz="1600" dirty="0">
                <a:latin typeface="Bell MT" panose="02020503060305020303" pitchFamily="18" charset="0"/>
              </a:endParaRPr>
            </a:p>
            <a:p>
              <a:r>
                <a:rPr lang="en-US" altLang="ko-KR" sz="1600" dirty="0" smtClean="0">
                  <a:latin typeface="Bell MT" panose="02020503060305020303" pitchFamily="18" charset="0"/>
                </a:rPr>
                <a:t>It </a:t>
              </a:r>
              <a:r>
                <a:rPr lang="en-US" altLang="ko-KR" sz="1600" dirty="0">
                  <a:latin typeface="Bell MT" panose="02020503060305020303" pitchFamily="18" charset="0"/>
                </a:rPr>
                <a:t>has been argued that although BLEU has significant advantages, there is no guarantee that an increase in BLEU score is an indicator of improved translation quality</a:t>
              </a:r>
              <a:r>
                <a:rPr lang="en-US" altLang="ko-KR" sz="1600" dirty="0" smtClean="0">
                  <a:latin typeface="Bell MT" panose="02020503060305020303" pitchFamily="18" charset="0"/>
                </a:rPr>
                <a:t>.</a:t>
              </a:r>
              <a:r>
                <a:rPr lang="ko-KR" altLang="en-US" sz="1600" dirty="0" smtClean="0">
                  <a:latin typeface="Bell MT" panose="02020503060305020303" pitchFamily="18" charset="0"/>
                </a:rPr>
                <a:t> </a:t>
              </a:r>
              <a:r>
                <a:rPr lang="en-US" altLang="ko-KR" sz="1600" dirty="0">
                  <a:latin typeface="Bell MT" panose="02020503060305020303" pitchFamily="18" charset="0"/>
                </a:rPr>
                <a:t>There is an inherent, systemic problem with any metric based on comparing with one or a few reference translations: in real life, sentences can be translated in many different ways, sometimes with no overlap. Therefore, the approach of comparing by how much a computer translation differs from just a few human translations is flawed.</a:t>
              </a:r>
              <a:endParaRPr lang="en-US" altLang="ko-KR" sz="1600" dirty="0" smtClean="0">
                <a:latin typeface="Bell MT" panose="02020503060305020303" pitchFamily="18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86" y="919056"/>
            <a:ext cx="3440542" cy="541471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679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1" y="2224772"/>
            <a:ext cx="7263557" cy="429561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b="1" dirty="0" smtClean="0"/>
              <a:t>METEOR : </a:t>
            </a:r>
            <a:r>
              <a:rPr lang="en-US" altLang="ko-KR" b="1" dirty="0"/>
              <a:t>Metric for Evaluation of Translation with Explicit </a:t>
            </a:r>
            <a:r>
              <a:rPr lang="en-US" altLang="ko-KR" b="1" dirty="0" err="1"/>
              <a:t>ORdering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https://www.aclweb.org/anthology/W05-0909.pdf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4017" y="680116"/>
            <a:ext cx="2731767" cy="2237542"/>
            <a:chOff x="704654" y="1371600"/>
            <a:chExt cx="3803846" cy="3429000"/>
          </a:xfrm>
        </p:grpSpPr>
        <p:grpSp>
          <p:nvGrpSpPr>
            <p:cNvPr id="8" name="그룹 7"/>
            <p:cNvGrpSpPr/>
            <p:nvPr/>
          </p:nvGrpSpPr>
          <p:grpSpPr>
            <a:xfrm>
              <a:off x="704655" y="1463270"/>
              <a:ext cx="3803845" cy="3231483"/>
              <a:chOff x="428193" y="1239496"/>
              <a:chExt cx="3803845" cy="323148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193" y="1239496"/>
                <a:ext cx="3803845" cy="88269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193" y="2461517"/>
                <a:ext cx="3772094" cy="1022403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193" y="3823246"/>
                <a:ext cx="3733992" cy="647733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704654" y="1371600"/>
              <a:ext cx="3803845" cy="3429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0910" y="3514978"/>
            <a:ext cx="4391997" cy="2747458"/>
            <a:chOff x="4987089" y="1711978"/>
            <a:chExt cx="6341650" cy="306106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7089" y="1711978"/>
              <a:ext cx="6341650" cy="306106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160168" y="3352903"/>
              <a:ext cx="1118937" cy="73783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0126" y="2332428"/>
              <a:ext cx="1357563" cy="50927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/>
          <p:cNvCxnSpPr>
            <a:stCxn id="14" idx="1"/>
            <a:endCxn id="9" idx="2"/>
          </p:cNvCxnSpPr>
          <p:nvPr/>
        </p:nvCxnSpPr>
        <p:spPr>
          <a:xfrm flipH="1" flipV="1">
            <a:off x="1599900" y="2917658"/>
            <a:ext cx="945533" cy="138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239168" y="636820"/>
            <a:ext cx="8593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Bell MT" panose="02020503060305020303" pitchFamily="18" charset="0"/>
              </a:rPr>
              <a:t>The measures that have been introduced so far </a:t>
            </a:r>
            <a:r>
              <a:rPr lang="en-US" altLang="ko-KR" sz="1600" b="1" dirty="0" smtClean="0">
                <a:latin typeface="Bell MT" panose="02020503060305020303" pitchFamily="18" charset="0"/>
              </a:rPr>
              <a:t>only account for congruity with respect to single words</a:t>
            </a:r>
            <a:r>
              <a:rPr lang="en-US" altLang="ko-KR" sz="1600" dirty="0" smtClean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but not with respect to larger segments that appear in both the reference and the candidate sentence</a:t>
            </a:r>
            <a:r>
              <a:rPr lang="en-US" altLang="ko-KR" sz="1600" dirty="0" smtClean="0">
                <a:latin typeface="Bell MT" panose="02020503060305020303" pitchFamily="18" charset="0"/>
              </a:rPr>
              <a:t>. </a:t>
            </a:r>
            <a:r>
              <a:rPr lang="en-US" altLang="ko-KR" sz="1600" dirty="0">
                <a:latin typeface="Bell MT" panose="02020503060305020303" pitchFamily="18" charset="0"/>
              </a:rPr>
              <a:t>In order to compute this penalty, unigrams are grouped into the fewest possible </a:t>
            </a:r>
            <a:r>
              <a:rPr lang="en-US" altLang="ko-KR" sz="1600" i="1" dirty="0">
                <a:latin typeface="Bell MT" panose="02020503060305020303" pitchFamily="18" charset="0"/>
              </a:rPr>
              <a:t>chunks</a:t>
            </a:r>
            <a:r>
              <a:rPr lang="en-US" altLang="ko-KR" sz="1600" dirty="0">
                <a:latin typeface="Bell MT" panose="02020503060305020303" pitchFamily="18" charset="0"/>
              </a:rPr>
              <a:t>, where a chunk is defined as a set of unigrams that are adjacent in the hypothesis and in the reference. The longer the adjacent mappings between the candidate and the reference, the fewer chunks there are. A translation that is identical to the reference will give just one chunk</a:t>
            </a:r>
            <a:r>
              <a:rPr lang="en-US" altLang="ko-KR" sz="1600" dirty="0" smtClean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585" y="2411421"/>
            <a:ext cx="1371543" cy="1121830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3" idx="0"/>
            <a:endCxn id="9" idx="2"/>
          </p:cNvCxnSpPr>
          <p:nvPr/>
        </p:nvCxnSpPr>
        <p:spPr>
          <a:xfrm flipV="1">
            <a:off x="1360810" y="2917658"/>
            <a:ext cx="239090" cy="20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84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200" b="1" dirty="0" smtClean="0"/>
              <a:t>ROUGE :</a:t>
            </a:r>
            <a:r>
              <a:rPr lang="en-US" altLang="ko-KR" sz="2200" dirty="0" smtClean="0"/>
              <a:t> </a:t>
            </a:r>
            <a:r>
              <a:rPr lang="en-US" altLang="ko-KR" sz="2200" b="1" dirty="0"/>
              <a:t>Recall-Oriented Understudy for </a:t>
            </a:r>
            <a:r>
              <a:rPr lang="en-US" altLang="ko-KR" sz="2200" b="1" dirty="0" err="1"/>
              <a:t>Gisting</a:t>
            </a:r>
            <a:r>
              <a:rPr lang="en-US" altLang="ko-KR" sz="2200" b="1" dirty="0"/>
              <a:t> Evaluation</a:t>
            </a:r>
            <a:endParaRPr lang="en-US" altLang="ko-KR" sz="22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https://www.aclweb.org/anthology/W04-1013.pdf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9" y="670516"/>
            <a:ext cx="3924502" cy="297830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168609" y="3762372"/>
            <a:ext cx="4391997" cy="2747458"/>
            <a:chOff x="4987089" y="1711978"/>
            <a:chExt cx="6341650" cy="30610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089" y="1711978"/>
              <a:ext cx="6341650" cy="306106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160168" y="3352903"/>
              <a:ext cx="1118937" cy="73783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30126" y="2332428"/>
              <a:ext cx="1357563" cy="50927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90104" y="2442897"/>
            <a:ext cx="1750996" cy="2045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731084" y="1027539"/>
            <a:ext cx="3556183" cy="1212912"/>
            <a:chOff x="4317908" y="702783"/>
            <a:chExt cx="3556183" cy="12129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908" y="702783"/>
              <a:ext cx="3556183" cy="121291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786594" y="1636294"/>
              <a:ext cx="1750996" cy="20453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 flipV="1">
            <a:off x="2541100" y="2063319"/>
            <a:ext cx="2658670" cy="48184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31084" y="4074272"/>
            <a:ext cx="728645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Bell MT" panose="02020503060305020303" pitchFamily="18" charset="0"/>
              </a:rPr>
              <a:t>The following five evaluation metrics are available</a:t>
            </a:r>
            <a:r>
              <a:rPr lang="en-US" altLang="ko-KR" sz="1200" dirty="0" smtClean="0">
                <a:latin typeface="Bell MT" panose="02020503060305020303" pitchFamily="18" charset="0"/>
              </a:rPr>
              <a:t>.</a:t>
            </a:r>
          </a:p>
          <a:p>
            <a:r>
              <a:rPr lang="en-US" altLang="ko-KR" sz="1200" dirty="0" smtClean="0">
                <a:latin typeface="Bell MT" panose="02020503060305020303" pitchFamily="18" charset="0"/>
              </a:rPr>
              <a:t> </a:t>
            </a:r>
            <a:endParaRPr lang="en-US" altLang="ko-KR" sz="12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latin typeface="Bell MT" panose="02020503060305020303" pitchFamily="18" charset="0"/>
              </a:rPr>
              <a:t>ROUGE-N</a:t>
            </a:r>
            <a:r>
              <a:rPr lang="en-US" altLang="ko-KR" sz="1200" dirty="0">
                <a:latin typeface="Bell MT" panose="02020503060305020303" pitchFamily="18" charset="0"/>
              </a:rPr>
              <a:t>: Overlap of </a:t>
            </a:r>
            <a:r>
              <a:rPr lang="en-US" altLang="ko-KR" sz="1200" dirty="0" smtClean="0">
                <a:latin typeface="Bell MT" panose="02020503060305020303" pitchFamily="18" charset="0"/>
              </a:rPr>
              <a:t>N-grams </a:t>
            </a:r>
            <a:r>
              <a:rPr lang="en-US" altLang="ko-KR" sz="1200" dirty="0">
                <a:latin typeface="Bell MT" panose="02020503060305020303" pitchFamily="18" charset="0"/>
              </a:rPr>
              <a:t>between the system and reference summaries.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Bell MT" panose="02020503060305020303" pitchFamily="18" charset="0"/>
              </a:rPr>
              <a:t>ROUGE-1 refers to the overlap of </a:t>
            </a:r>
            <a:r>
              <a:rPr lang="en-US" altLang="ko-KR" sz="1200" b="1" i="1" dirty="0">
                <a:latin typeface="Bell MT" panose="02020503060305020303" pitchFamily="18" charset="0"/>
              </a:rPr>
              <a:t>unigram</a:t>
            </a:r>
            <a:r>
              <a:rPr lang="en-US" altLang="ko-KR" sz="1200" dirty="0">
                <a:latin typeface="Bell MT" panose="02020503060305020303" pitchFamily="18" charset="0"/>
              </a:rPr>
              <a:t> </a:t>
            </a:r>
            <a:r>
              <a:rPr lang="en-US" altLang="ko-KR" sz="1200" i="1" dirty="0">
                <a:latin typeface="Bell MT" panose="02020503060305020303" pitchFamily="18" charset="0"/>
              </a:rPr>
              <a:t>(each word)</a:t>
            </a:r>
            <a:r>
              <a:rPr lang="en-US" altLang="ko-KR" sz="1200" dirty="0">
                <a:latin typeface="Bell MT" panose="02020503060305020303" pitchFamily="18" charset="0"/>
              </a:rPr>
              <a:t> between the system and reference summaries.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Bell MT" panose="02020503060305020303" pitchFamily="18" charset="0"/>
              </a:rPr>
              <a:t>ROUGE-2 refers to the overlap of </a:t>
            </a:r>
            <a:r>
              <a:rPr lang="en-US" altLang="ko-KR" sz="1200" b="1" i="1" dirty="0">
                <a:latin typeface="Bell MT" panose="02020503060305020303" pitchFamily="18" charset="0"/>
              </a:rPr>
              <a:t>bigrams</a:t>
            </a:r>
            <a:r>
              <a:rPr lang="en-US" altLang="ko-KR" sz="1200" dirty="0">
                <a:latin typeface="Bell MT" panose="02020503060305020303" pitchFamily="18" charset="0"/>
              </a:rPr>
              <a:t> between the system and reference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latin typeface="Bell MT" panose="02020503060305020303" pitchFamily="18" charset="0"/>
              </a:rPr>
              <a:t>ROUGE-L</a:t>
            </a:r>
            <a:r>
              <a:rPr lang="en-US" altLang="ko-KR" sz="1200" dirty="0">
                <a:latin typeface="Bell MT" panose="02020503060305020303" pitchFamily="18" charset="0"/>
              </a:rPr>
              <a:t>: Longest Common Subsequence (LCS</a:t>
            </a:r>
            <a:r>
              <a:rPr lang="en-US" altLang="ko-KR" sz="1200" dirty="0" smtClean="0">
                <a:latin typeface="Bell MT" panose="02020503060305020303" pitchFamily="18" charset="0"/>
              </a:rPr>
              <a:t>) </a:t>
            </a:r>
            <a:r>
              <a:rPr lang="en-US" altLang="ko-KR" sz="1200" dirty="0">
                <a:latin typeface="Bell MT" panose="02020503060305020303" pitchFamily="18" charset="0"/>
              </a:rPr>
              <a:t>based statistics. Longest common subsequence problem takes into account sentence level structure similarity naturally and identifies longest co-occurring in sequence n-grams automatically.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latin typeface="Bell MT" panose="02020503060305020303" pitchFamily="18" charset="0"/>
              </a:rPr>
              <a:t>ROUGE-W</a:t>
            </a:r>
            <a:r>
              <a:rPr lang="en-US" altLang="ko-KR" sz="1200" dirty="0">
                <a:latin typeface="Bell MT" panose="02020503060305020303" pitchFamily="18" charset="0"/>
              </a:rPr>
              <a:t>: Weighted LCS-based statistics that favors consecutive </a:t>
            </a:r>
            <a:r>
              <a:rPr lang="en-US" altLang="ko-KR" sz="1200" dirty="0" err="1" smtClean="0">
                <a:latin typeface="Bell MT" panose="02020503060305020303" pitchFamily="18" charset="0"/>
              </a:rPr>
              <a:t>LCSes</a:t>
            </a:r>
            <a:r>
              <a:rPr lang="en-US" altLang="ko-KR" sz="1200" dirty="0" smtClean="0">
                <a:latin typeface="Bell MT" panose="02020503060305020303" pitchFamily="18" charset="0"/>
              </a:rPr>
              <a:t>.</a:t>
            </a:r>
            <a:endParaRPr lang="en-US" altLang="ko-KR" sz="12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latin typeface="Bell MT" panose="02020503060305020303" pitchFamily="18" charset="0"/>
              </a:rPr>
              <a:t>ROUGE-S</a:t>
            </a:r>
            <a:r>
              <a:rPr lang="en-US" altLang="ko-KR" sz="1200" dirty="0">
                <a:latin typeface="Bell MT" panose="02020503060305020303" pitchFamily="18" charset="0"/>
              </a:rPr>
              <a:t>: </a:t>
            </a:r>
            <a:r>
              <a:rPr lang="en-US" altLang="ko-KR" sz="1200" dirty="0" smtClean="0">
                <a:latin typeface="Bell MT" panose="02020503060305020303" pitchFamily="18" charset="0"/>
              </a:rPr>
              <a:t>Skip-bigram </a:t>
            </a:r>
            <a:r>
              <a:rPr lang="en-US" altLang="ko-KR" sz="1200" dirty="0">
                <a:latin typeface="Bell MT" panose="02020503060305020303" pitchFamily="18" charset="0"/>
              </a:rPr>
              <a:t>based co-occurrence statistics. Skip-bigram is any pair of words in their sentence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latin typeface="Bell MT" panose="02020503060305020303" pitchFamily="18" charset="0"/>
              </a:rPr>
              <a:t>ROUGE-SU</a:t>
            </a:r>
            <a:r>
              <a:rPr lang="en-US" altLang="ko-KR" sz="1200" dirty="0">
                <a:latin typeface="Bell MT" panose="02020503060305020303" pitchFamily="18" charset="0"/>
              </a:rPr>
              <a:t>: Skip-bigram plus unigram-based co-occurrence statistics.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634832" y="3076078"/>
            <a:ext cx="7382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Bell MT" panose="02020503060305020303" pitchFamily="18" charset="0"/>
              </a:rPr>
              <a:t>The </a:t>
            </a:r>
            <a:r>
              <a:rPr lang="en-US" altLang="ko-KR" b="1" dirty="0" smtClean="0">
                <a:latin typeface="Bell MT" panose="02020503060305020303" pitchFamily="18" charset="0"/>
              </a:rPr>
              <a:t>metrics(rouge)</a:t>
            </a:r>
            <a:r>
              <a:rPr lang="en-US" altLang="ko-KR" dirty="0" smtClean="0">
                <a:latin typeface="Bell MT" panose="02020503060305020303" pitchFamily="18" charset="0"/>
              </a:rPr>
              <a:t> </a:t>
            </a:r>
            <a:r>
              <a:rPr lang="en-US" altLang="ko-KR" dirty="0">
                <a:latin typeface="Bell MT" panose="02020503060305020303" pitchFamily="18" charset="0"/>
              </a:rPr>
              <a:t>compare an automatically produced summary or translation against a reference or a set of references (human-produced) summary or translation.</a:t>
            </a:r>
            <a:endParaRPr lang="ko-KR" altLang="en-US" dirty="0">
              <a:latin typeface="Bell MT" panose="02020503060305020303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08500" y="724436"/>
            <a:ext cx="670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/>
              <a:t>BLEU :</a:t>
            </a:r>
            <a:r>
              <a:rPr lang="en-US" altLang="ko-KR" u="sng" dirty="0"/>
              <a:t> </a:t>
            </a:r>
            <a:r>
              <a:rPr lang="en-US" altLang="ko-KR" b="1" u="sng" dirty="0"/>
              <a:t>Bi-Lingual Evaluation </a:t>
            </a:r>
            <a:r>
              <a:rPr lang="en-US" altLang="ko-KR" b="1" u="sng" dirty="0" smtClean="0"/>
              <a:t>Understudy(n-gram precision)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36975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-6016" y="0"/>
            <a:ext cx="9017000" cy="365125"/>
          </a:xfrm>
        </p:spPr>
        <p:txBody>
          <a:bodyPr>
            <a:noAutofit/>
          </a:bodyPr>
          <a:lstStyle/>
          <a:p>
            <a:r>
              <a:rPr lang="en-US" altLang="ko-KR" sz="2000" b="1" dirty="0" err="1" smtClean="0"/>
              <a:t>CIDEr</a:t>
            </a:r>
            <a:r>
              <a:rPr lang="en-US" altLang="ko-KR" sz="2000" b="1" dirty="0" smtClean="0"/>
              <a:t> :</a:t>
            </a:r>
            <a:r>
              <a:rPr lang="en-US" altLang="ko-KR" sz="2000" dirty="0" smtClean="0"/>
              <a:t> </a:t>
            </a:r>
            <a:r>
              <a:rPr lang="en-US" altLang="ko-KR" sz="2000" b="1" dirty="0"/>
              <a:t>Consensus-based Image Description </a:t>
            </a:r>
            <a:r>
              <a:rPr lang="en-US" altLang="ko-KR" sz="2000" b="1" dirty="0" smtClean="0"/>
              <a:t>Evaluation</a:t>
            </a:r>
            <a:endParaRPr lang="en-US" altLang="ko-KR" sz="2000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https://arxiv.org/abs/1411.5726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81739" y="648787"/>
            <a:ext cx="6864017" cy="5775157"/>
            <a:chOff x="72189" y="601579"/>
            <a:chExt cx="7477627" cy="5919537"/>
          </a:xfrm>
        </p:grpSpPr>
        <p:grpSp>
          <p:nvGrpSpPr>
            <p:cNvPr id="11" name="그룹 10"/>
            <p:cNvGrpSpPr/>
            <p:nvPr/>
          </p:nvGrpSpPr>
          <p:grpSpPr>
            <a:xfrm>
              <a:off x="212070" y="668842"/>
              <a:ext cx="7265898" cy="5751755"/>
              <a:chOff x="212070" y="668842"/>
              <a:chExt cx="7265898" cy="575175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40490" y="668842"/>
                <a:ext cx="3637478" cy="5751755"/>
                <a:chOff x="3840490" y="668842"/>
                <a:chExt cx="3637478" cy="5751755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40490" y="3032546"/>
                  <a:ext cx="3637478" cy="3388051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39447" y="668842"/>
                  <a:ext cx="3538521" cy="2206705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070" y="1156698"/>
                <a:ext cx="3628420" cy="4821833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72189" y="601579"/>
              <a:ext cx="7477627" cy="5919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236593" y="1261409"/>
            <a:ext cx="4620127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Bell MT" panose="02020503060305020303" pitchFamily="18" charset="0"/>
              </a:rPr>
              <a:t>In information retrieval, </a:t>
            </a:r>
            <a:r>
              <a:rPr lang="en-US" altLang="ko-KR" sz="1600" b="1" dirty="0" err="1">
                <a:latin typeface="Bell MT" panose="02020503060305020303" pitchFamily="18" charset="0"/>
              </a:rPr>
              <a:t>tf</a:t>
            </a:r>
            <a:r>
              <a:rPr lang="en-US" altLang="ko-KR" sz="1600" b="1" dirty="0">
                <a:latin typeface="Bell MT" panose="02020503060305020303" pitchFamily="18" charset="0"/>
              </a:rPr>
              <a:t>–</a:t>
            </a:r>
            <a:r>
              <a:rPr lang="en-US" altLang="ko-KR" sz="1600" b="1" dirty="0" err="1">
                <a:latin typeface="Bell MT" panose="02020503060305020303" pitchFamily="18" charset="0"/>
              </a:rPr>
              <a:t>idf</a:t>
            </a:r>
            <a:r>
              <a:rPr lang="en-US" altLang="ko-KR" sz="1600" dirty="0">
                <a:latin typeface="Bell MT" panose="02020503060305020303" pitchFamily="18" charset="0"/>
              </a:rPr>
              <a:t> or </a:t>
            </a:r>
            <a:r>
              <a:rPr lang="en-US" altLang="ko-KR" sz="1600" b="1" dirty="0">
                <a:latin typeface="Bell MT" panose="02020503060305020303" pitchFamily="18" charset="0"/>
              </a:rPr>
              <a:t>TFIDF</a:t>
            </a:r>
            <a:r>
              <a:rPr lang="en-US" altLang="ko-KR" sz="1600" dirty="0">
                <a:latin typeface="Bell MT" panose="02020503060305020303" pitchFamily="18" charset="0"/>
              </a:rPr>
              <a:t>, short for </a:t>
            </a:r>
            <a:r>
              <a:rPr lang="en-US" altLang="ko-KR" sz="1600" b="1" dirty="0">
                <a:latin typeface="Bell MT" panose="02020503060305020303" pitchFamily="18" charset="0"/>
              </a:rPr>
              <a:t>term frequency–inverse document frequency</a:t>
            </a:r>
            <a:r>
              <a:rPr lang="en-US" altLang="ko-KR" sz="1600" dirty="0">
                <a:latin typeface="Bell MT" panose="02020503060305020303" pitchFamily="18" charset="0"/>
              </a:rPr>
              <a:t>, is a numerical statistic that is intended to reflect how important a word is to a document in a collection or corpus</a:t>
            </a:r>
            <a:r>
              <a:rPr lang="en-US" altLang="ko-KR" sz="1600" dirty="0" smtClean="0">
                <a:latin typeface="Bell MT" panose="02020503060305020303" pitchFamily="18" charset="0"/>
              </a:rPr>
              <a:t>.</a:t>
            </a:r>
          </a:p>
          <a:p>
            <a:r>
              <a:rPr lang="en-US" altLang="ko-KR" sz="1600" dirty="0">
                <a:latin typeface="Bell MT" panose="02020503060305020303" pitchFamily="18" charset="0"/>
              </a:rPr>
              <a:t>In the case of the </a:t>
            </a:r>
            <a:r>
              <a:rPr lang="en-US" altLang="ko-KR" sz="1600" b="1" u="sng" dirty="0">
                <a:latin typeface="Bell MT" panose="02020503060305020303" pitchFamily="18" charset="0"/>
              </a:rPr>
              <a:t>term frequency</a:t>
            </a:r>
            <a:r>
              <a:rPr lang="en-US" altLang="ko-KR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 err="1">
                <a:latin typeface="Bell MT" panose="02020503060305020303" pitchFamily="18" charset="0"/>
              </a:rPr>
              <a:t>tf</a:t>
            </a:r>
            <a:r>
              <a:rPr lang="en-US" altLang="ko-KR" sz="1600" dirty="0">
                <a:latin typeface="Bell MT" panose="02020503060305020303" pitchFamily="18" charset="0"/>
              </a:rPr>
              <a:t>(</a:t>
            </a:r>
            <a:r>
              <a:rPr lang="en-US" altLang="ko-KR" sz="1600" i="1" dirty="0" err="1">
                <a:latin typeface="Bell MT" panose="02020503060305020303" pitchFamily="18" charset="0"/>
              </a:rPr>
              <a:t>t</a:t>
            </a:r>
            <a:r>
              <a:rPr lang="en-US" altLang="ko-KR" sz="1600" dirty="0" err="1">
                <a:latin typeface="Bell MT" panose="02020503060305020303" pitchFamily="18" charset="0"/>
              </a:rPr>
              <a:t>,</a:t>
            </a:r>
            <a:r>
              <a:rPr lang="en-US" altLang="ko-KR" sz="1600" i="1" dirty="0" err="1">
                <a:latin typeface="Bell MT" panose="02020503060305020303" pitchFamily="18" charset="0"/>
              </a:rPr>
              <a:t>d</a:t>
            </a:r>
            <a:r>
              <a:rPr lang="en-US" altLang="ko-KR" sz="1600" dirty="0">
                <a:latin typeface="Bell MT" panose="02020503060305020303" pitchFamily="18" charset="0"/>
              </a:rPr>
              <a:t>), the simplest choice is to use the </a:t>
            </a:r>
            <a:r>
              <a:rPr lang="en-US" altLang="ko-KR" sz="1600" i="1" dirty="0">
                <a:latin typeface="Bell MT" panose="02020503060305020303" pitchFamily="18" charset="0"/>
              </a:rPr>
              <a:t>raw count</a:t>
            </a:r>
            <a:r>
              <a:rPr lang="en-US" altLang="ko-KR" sz="1600" dirty="0">
                <a:latin typeface="Bell MT" panose="02020503060305020303" pitchFamily="18" charset="0"/>
              </a:rPr>
              <a:t> of a term in a document, i.e., the number of times that term </a:t>
            </a:r>
            <a:r>
              <a:rPr lang="en-US" altLang="ko-KR" sz="1600" i="1" dirty="0">
                <a:latin typeface="Bell MT" panose="02020503060305020303" pitchFamily="18" charset="0"/>
              </a:rPr>
              <a:t>t</a:t>
            </a:r>
            <a:r>
              <a:rPr lang="en-US" altLang="ko-KR" sz="1600" dirty="0">
                <a:latin typeface="Bell MT" panose="02020503060305020303" pitchFamily="18" charset="0"/>
              </a:rPr>
              <a:t> occurs in document </a:t>
            </a:r>
            <a:r>
              <a:rPr lang="en-US" altLang="ko-KR" sz="1600" i="1" dirty="0" smtClean="0">
                <a:latin typeface="Bell MT" panose="02020503060305020303" pitchFamily="18" charset="0"/>
              </a:rPr>
              <a:t>d</a:t>
            </a:r>
            <a:r>
              <a:rPr lang="en-US" altLang="ko-KR" sz="1600" dirty="0" smtClean="0">
                <a:latin typeface="Bell MT" panose="02020503060305020303" pitchFamily="18" charset="0"/>
              </a:rPr>
              <a:t>.</a:t>
            </a:r>
          </a:p>
          <a:p>
            <a:r>
              <a:rPr lang="en-US" altLang="ko-KR" sz="1600" dirty="0" smtClean="0">
                <a:latin typeface="Bell MT" panose="02020503060305020303" pitchFamily="18" charset="0"/>
              </a:rPr>
              <a:t>The </a:t>
            </a:r>
            <a:r>
              <a:rPr lang="en-US" altLang="ko-KR" sz="1600" b="1" u="sng" dirty="0">
                <a:latin typeface="Bell MT" panose="02020503060305020303" pitchFamily="18" charset="0"/>
              </a:rPr>
              <a:t>inverse document frequency</a:t>
            </a:r>
            <a:r>
              <a:rPr lang="en-US" altLang="ko-KR" sz="1600" dirty="0">
                <a:latin typeface="Bell MT" panose="02020503060305020303" pitchFamily="18" charset="0"/>
              </a:rPr>
              <a:t> is a measure of how much information the word provides, i.e., if it's common or rare across all documents</a:t>
            </a:r>
            <a:r>
              <a:rPr lang="en-US" altLang="ko-KR" sz="1600" dirty="0" smtClean="0">
                <a:latin typeface="Bell MT" panose="02020503060305020303" pitchFamily="18" charset="0"/>
              </a:rPr>
              <a:t>.</a:t>
            </a:r>
          </a:p>
          <a:p>
            <a:endParaRPr lang="en-US" altLang="ko-KR" sz="1600" b="1" dirty="0">
              <a:latin typeface="Bell MT" panose="02020503060305020303" pitchFamily="18" charset="0"/>
            </a:endParaRPr>
          </a:p>
          <a:p>
            <a:r>
              <a:rPr lang="en-US" altLang="ko-KR" b="1" dirty="0">
                <a:latin typeface="Bell MT" panose="02020503060305020303" pitchFamily="18" charset="0"/>
              </a:rPr>
              <a:t>Intuitively, words present across all caption is less informative, thus should be given less weight in evaluation of similarity. </a:t>
            </a:r>
            <a:endParaRPr lang="ko-KR" altLang="en-US" sz="1600" b="1" dirty="0">
              <a:latin typeface="Bell MT" panose="02020503060305020303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141" y="5808922"/>
            <a:ext cx="1906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Term Frequency</a:t>
            </a:r>
            <a:r>
              <a:rPr lang="en-US" altLang="ko-KR" dirty="0" smtClean="0">
                <a:latin typeface="Bell MT" panose="02020503060305020303" pitchFamily="18" charset="0"/>
              </a:rPr>
              <a:t> </a:t>
            </a:r>
            <a:endParaRPr lang="ko-KR" altLang="en-US" dirty="0">
              <a:latin typeface="Bell MT" panose="02020503060305020303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0141" y="5365240"/>
            <a:ext cx="949427" cy="50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00926" y="5016283"/>
            <a:ext cx="312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  <a:latin typeface="Bell MT" panose="02020503060305020303" pitchFamily="18" charset="0"/>
              </a:rPr>
              <a:t>Inverse </a:t>
            </a:r>
            <a:r>
              <a:rPr lang="en-US" altLang="ko-KR" b="1" i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Document Frequency</a:t>
            </a:r>
            <a:endParaRPr lang="en-US" altLang="ko-KR" b="1" i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7086" y="5365240"/>
            <a:ext cx="2073828" cy="50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8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https://filebox.ece.vt.edu/~vrama91/CIDEr_miscellanous/ciderPosterCVPR15.pdf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1" dirty="0"/>
              <a:t>Example of </a:t>
            </a:r>
            <a:r>
              <a:rPr lang="en-US" altLang="ko-KR" b="1" dirty="0" err="1"/>
              <a:t>tf</a:t>
            </a:r>
            <a:r>
              <a:rPr lang="en-US" altLang="ko-KR" b="1" dirty="0"/>
              <a:t>–</a:t>
            </a:r>
            <a:r>
              <a:rPr lang="en-US" altLang="ko-KR" b="1" dirty="0" err="1"/>
              <a:t>idf</a:t>
            </a:r>
            <a:endParaRPr lang="en-US" altLang="ko-KR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https://en.wikipedia.org/wiki/Tf%E2%80%93idf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4" y="689712"/>
            <a:ext cx="8801756" cy="560908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583860" y="1616144"/>
            <a:ext cx="4365302" cy="4523065"/>
            <a:chOff x="7373308" y="1351449"/>
            <a:chExt cx="4365302" cy="45230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1335" y="1351449"/>
              <a:ext cx="2357275" cy="192349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3308" y="3495625"/>
              <a:ext cx="4365302" cy="2378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66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 smtClean="0"/>
              <a:t>CIDEr</a:t>
            </a:r>
            <a:r>
              <a:rPr lang="en-US" altLang="ko-KR" dirty="0" smtClean="0"/>
              <a:t>-D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781300" y="958599"/>
            <a:ext cx="6629400" cy="5071311"/>
            <a:chOff x="553453" y="830178"/>
            <a:chExt cx="6629400" cy="5071311"/>
          </a:xfrm>
        </p:grpSpPr>
        <p:grpSp>
          <p:nvGrpSpPr>
            <p:cNvPr id="8" name="그룹 7"/>
            <p:cNvGrpSpPr/>
            <p:nvPr/>
          </p:nvGrpSpPr>
          <p:grpSpPr>
            <a:xfrm>
              <a:off x="636058" y="899714"/>
              <a:ext cx="6473827" cy="4890673"/>
              <a:chOff x="636058" y="899714"/>
              <a:chExt cx="6473827" cy="489067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6058" y="1690982"/>
                <a:ext cx="3022196" cy="3308139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6646" y="899714"/>
                <a:ext cx="3243239" cy="4890673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553453" y="830178"/>
              <a:ext cx="6629400" cy="50713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92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2000" b="1" dirty="0" smtClean="0"/>
              <a:t>SPICE :</a:t>
            </a:r>
            <a:r>
              <a:rPr lang="en-US" altLang="ko-KR" sz="2000" dirty="0" smtClean="0"/>
              <a:t> </a:t>
            </a:r>
            <a:r>
              <a:rPr lang="en-US" altLang="ko-KR" sz="2000" b="1" dirty="0"/>
              <a:t>Semantic Propositional Image Caption </a:t>
            </a:r>
            <a:r>
              <a:rPr lang="en-US" altLang="ko-KR" sz="2000" b="1" dirty="0" smtClean="0"/>
              <a:t>Evaluation</a:t>
            </a:r>
            <a:endParaRPr lang="en-US" altLang="ko-KR" sz="2000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en-US" altLang="ko-KR" dirty="0"/>
              <a:t>https://arxiv.org/abs/1607.08822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2" y="1215081"/>
            <a:ext cx="4729317" cy="486295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5519053" y="575778"/>
            <a:ext cx="4391997" cy="2747458"/>
            <a:chOff x="6003924" y="1062776"/>
            <a:chExt cx="4391997" cy="2747458"/>
          </a:xfrm>
        </p:grpSpPr>
        <p:grpSp>
          <p:nvGrpSpPr>
            <p:cNvPr id="8" name="그룹 7"/>
            <p:cNvGrpSpPr/>
            <p:nvPr/>
          </p:nvGrpSpPr>
          <p:grpSpPr>
            <a:xfrm>
              <a:off x="6003924" y="1062776"/>
              <a:ext cx="4391997" cy="2747458"/>
              <a:chOff x="4987089" y="1711978"/>
              <a:chExt cx="6341650" cy="306106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7089" y="1711978"/>
                <a:ext cx="6341650" cy="3061066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6160168" y="3352903"/>
                <a:ext cx="1118937" cy="73783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430126" y="2332428"/>
                <a:ext cx="1357563" cy="50927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9685422" y="2500892"/>
              <a:ext cx="673768" cy="125897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>
            <a:off x="4367463" y="2643382"/>
            <a:ext cx="4833088" cy="250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269" y="3533890"/>
            <a:ext cx="3821562" cy="29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5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582</Words>
  <Application>Microsoft Office PowerPoint</Application>
  <PresentationFormat>와이드스크린</PresentationFormat>
  <Paragraphs>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Bell MT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dongmyeong</dc:creator>
  <cp:lastModifiedBy>lee dongmyeong</cp:lastModifiedBy>
  <cp:revision>90</cp:revision>
  <dcterms:created xsi:type="dcterms:W3CDTF">2020-03-12T06:49:44Z</dcterms:created>
  <dcterms:modified xsi:type="dcterms:W3CDTF">2020-04-17T07:23:44Z</dcterms:modified>
</cp:coreProperties>
</file>